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335" r:id="rId3"/>
    <p:sldId id="343" r:id="rId4"/>
    <p:sldId id="344" r:id="rId5"/>
    <p:sldId id="348" r:id="rId6"/>
    <p:sldId id="349" r:id="rId7"/>
    <p:sldId id="350" r:id="rId8"/>
    <p:sldId id="351" r:id="rId9"/>
    <p:sldId id="347" r:id="rId10"/>
    <p:sldId id="352" r:id="rId11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02" y="28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3/12/2020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DevOps and Container Technology</a:t>
            </a:r>
          </a:p>
          <a:p>
            <a:pPr>
              <a:defRPr/>
            </a:pPr>
            <a:r>
              <a:rPr lang="da-DK" sz="2000"/>
              <a:t>DevOps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B230D-BE6E-42C2-AADE-46FE409FD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5722A-EBF7-4849-B90B-2BCCC3ACE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Have anyone experience</a:t>
            </a:r>
          </a:p>
          <a:p>
            <a:endParaRPr lang="da-DK" dirty="0"/>
          </a:p>
          <a:p>
            <a:pPr lvl="1"/>
            <a:r>
              <a:rPr lang="da-DK" dirty="0"/>
              <a:t>Organizing in DevOps</a:t>
            </a:r>
          </a:p>
          <a:p>
            <a:pPr lvl="1"/>
            <a:endParaRPr lang="da-DK" dirty="0"/>
          </a:p>
          <a:p>
            <a:pPr lvl="1"/>
            <a:r>
              <a:rPr lang="da-DK"/>
              <a:t>Pro/cons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1D3F05-64C6-41F9-B8D9-8C34C2D05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C991E-4F30-42FC-AD0E-4753FB39A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1E9D9-D47F-42A4-A725-E1A6DB470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256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Expert People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From 2015 Master of IT thesis</a:t>
            </a:r>
          </a:p>
          <a:p>
            <a:pPr lvl="1"/>
            <a:r>
              <a:rPr lang="en-US" altLang="en-US" i="1" noProof="0" dirty="0"/>
              <a:t>“A typical development team includes UI designers/developers, backend developers, and database experts. […] and many other companies split the development process into several components, such as UI, backend, database and mobile applications.” </a:t>
            </a:r>
          </a:p>
          <a:p>
            <a:r>
              <a:rPr lang="en-US" altLang="en-US" noProof="0" dirty="0"/>
              <a:t>Why does this make</a:t>
            </a:r>
            <a:br>
              <a:rPr lang="en-US" altLang="en-US" noProof="0" dirty="0"/>
            </a:br>
            <a:r>
              <a:rPr lang="en-US" altLang="en-US" noProof="0" dirty="0"/>
              <a:t>sense?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EF3FE-5320-4819-B511-3393C509219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38600" y="2916767"/>
            <a:ext cx="2540000" cy="48683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UI designers</a:t>
            </a:r>
          </a:p>
        </p:txBody>
      </p:sp>
      <p:sp>
        <p:nvSpPr>
          <p:cNvPr id="8" name="Rectangle 7"/>
          <p:cNvSpPr/>
          <p:nvPr/>
        </p:nvSpPr>
        <p:spPr>
          <a:xfrm>
            <a:off x="4038600" y="3530600"/>
            <a:ext cx="2540000" cy="508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Application Server developers</a:t>
            </a:r>
          </a:p>
        </p:txBody>
      </p:sp>
      <p:sp>
        <p:nvSpPr>
          <p:cNvPr id="9" name="Rectangle 8"/>
          <p:cNvSpPr/>
          <p:nvPr/>
        </p:nvSpPr>
        <p:spPr>
          <a:xfrm>
            <a:off x="4038600" y="4165600"/>
            <a:ext cx="2540000" cy="4445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Database designers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89A78F-5EEA-4848-B988-E599650F5868}"/>
              </a:ext>
            </a:extLst>
          </p:cNvPr>
          <p:cNvSpPr/>
          <p:nvPr/>
        </p:nvSpPr>
        <p:spPr>
          <a:xfrm>
            <a:off x="533400" y="4508500"/>
            <a:ext cx="3124200" cy="4445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Boundaries between people </a:t>
            </a:r>
            <a:r>
              <a:rPr lang="da-DK" dirty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703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Moving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Crossing the </a:t>
            </a:r>
            <a:r>
              <a:rPr lang="en-US" i="1" dirty="0"/>
              <a:t>boundaries of environments </a:t>
            </a:r>
            <a:r>
              <a:rPr lang="en-US" dirty="0"/>
              <a:t>for the full development-testing-deployment cycle is costly…</a:t>
            </a:r>
          </a:p>
          <a:p>
            <a:pPr lvl="1"/>
            <a:r>
              <a:rPr lang="en-US" dirty="0"/>
              <a:t>Reconfigurations</a:t>
            </a:r>
          </a:p>
          <a:p>
            <a:pPr lvl="1"/>
            <a:r>
              <a:rPr lang="en-US" dirty="0"/>
              <a:t>Setup</a:t>
            </a:r>
          </a:p>
          <a:p>
            <a:pPr lvl="1"/>
            <a:r>
              <a:rPr lang="en-US" dirty="0"/>
              <a:t>Changed architecture</a:t>
            </a:r>
          </a:p>
          <a:p>
            <a:pPr lvl="1"/>
            <a:r>
              <a:rPr lang="en-US" dirty="0"/>
              <a:t>Changed HW</a:t>
            </a:r>
          </a:p>
          <a:p>
            <a:r>
              <a:rPr lang="en-US" dirty="0"/>
              <a:t>Even worse</a:t>
            </a:r>
          </a:p>
          <a:p>
            <a:pPr lvl="1"/>
            <a:r>
              <a:rPr lang="en-US" dirty="0"/>
              <a:t>Different people</a:t>
            </a:r>
          </a:p>
          <a:p>
            <a:pPr lvl="1"/>
            <a:r>
              <a:rPr lang="en-US" i="1" dirty="0"/>
              <a:t>Someone else’s </a:t>
            </a:r>
            <a:br>
              <a:rPr lang="en-US" i="1" dirty="0"/>
            </a:br>
            <a:r>
              <a:rPr lang="en-US" i="1" dirty="0"/>
              <a:t>problem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Henrik Bærbak Christensen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6B7C22-5512-4483-B905-6A4D40411F97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6" name="Rectangle 5"/>
          <p:cNvSpPr/>
          <p:nvPr/>
        </p:nvSpPr>
        <p:spPr bwMode="auto">
          <a:xfrm>
            <a:off x="4511993" y="2617473"/>
            <a:ext cx="3300367" cy="600067"/>
          </a:xfrm>
          <a:prstGeom prst="rect">
            <a:avLst/>
          </a:prstGeom>
          <a:ln>
            <a:headEnd type="none" w="med" len="med"/>
            <a:tailEnd type="triangle" w="lg" len="lg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6200" tIns="38100" rIns="76200" bIns="381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761970"/>
            <a:r>
              <a:rPr lang="en-US" sz="1667" dirty="0">
                <a:solidFill>
                  <a:schemeClr val="bg1"/>
                </a:solidFill>
                <a:latin typeface="+mj-lt"/>
              </a:rPr>
              <a:t>Development Environment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511993" y="3397560"/>
            <a:ext cx="3300367" cy="600067"/>
          </a:xfrm>
          <a:prstGeom prst="rect">
            <a:avLst/>
          </a:prstGeom>
          <a:ln>
            <a:headEnd type="none" w="med" len="med"/>
            <a:tailEnd type="triangle" w="lg" len="lg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6200" tIns="38100" rIns="76200" bIns="381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761970"/>
            <a:r>
              <a:rPr lang="en-US" sz="1667" dirty="0">
                <a:solidFill>
                  <a:schemeClr val="bg1"/>
                </a:solidFill>
                <a:latin typeface="+mj-lt"/>
              </a:rPr>
              <a:t>Staging Environment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511993" y="4177647"/>
            <a:ext cx="3300367" cy="600067"/>
          </a:xfrm>
          <a:prstGeom prst="rect">
            <a:avLst/>
          </a:prstGeom>
          <a:ln>
            <a:headEnd type="none" w="med" len="med"/>
            <a:tailEnd type="triangle" w="lg" len="lg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6200" tIns="38100" rIns="76200" bIns="381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761970"/>
            <a:r>
              <a:rPr lang="en-US" sz="1667" dirty="0">
                <a:solidFill>
                  <a:schemeClr val="bg1"/>
                </a:solidFill>
                <a:latin typeface="+mj-lt"/>
              </a:rPr>
              <a:t>Production Environment</a:t>
            </a:r>
          </a:p>
        </p:txBody>
      </p:sp>
      <p:sp>
        <p:nvSpPr>
          <p:cNvPr id="9" name="Down Arrow 8"/>
          <p:cNvSpPr/>
          <p:nvPr/>
        </p:nvSpPr>
        <p:spPr bwMode="auto">
          <a:xfrm>
            <a:off x="4511993" y="3162300"/>
            <a:ext cx="305821" cy="355718"/>
          </a:xfrm>
          <a:prstGeom prst="downArrow">
            <a:avLst/>
          </a:prstGeom>
          <a:ln>
            <a:headEnd type="none" w="med" len="med"/>
            <a:tailEnd type="triangle" w="lg" len="lg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6200" tIns="38100" rIns="76200" bIns="381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761970"/>
            <a:endParaRPr lang="en-US" sz="1333">
              <a:latin typeface="Courier New" pitchFamily="49" charset="0"/>
            </a:endParaRPr>
          </a:p>
        </p:txBody>
      </p:sp>
      <p:sp>
        <p:nvSpPr>
          <p:cNvPr id="10" name="Down Arrow 9"/>
          <p:cNvSpPr/>
          <p:nvPr/>
        </p:nvSpPr>
        <p:spPr bwMode="auto">
          <a:xfrm>
            <a:off x="4511993" y="3924300"/>
            <a:ext cx="305821" cy="355718"/>
          </a:xfrm>
          <a:prstGeom prst="downArrow">
            <a:avLst/>
          </a:prstGeom>
          <a:ln>
            <a:headEnd type="none" w="med" len="med"/>
            <a:tailEnd type="triangle" w="lg" len="lg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6200" tIns="38100" rIns="76200" bIns="381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761970"/>
            <a:endParaRPr lang="en-US" sz="1333">
              <a:latin typeface="Courier New" pitchFamily="49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878D5DF-DE42-49A1-9C8C-23E99D2F12BF}"/>
              </a:ext>
            </a:extLst>
          </p:cNvPr>
          <p:cNvSpPr/>
          <p:nvPr/>
        </p:nvSpPr>
        <p:spPr>
          <a:xfrm>
            <a:off x="2286000" y="4826000"/>
            <a:ext cx="4114800" cy="4445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Boundaries between environments </a:t>
            </a:r>
            <a:r>
              <a:rPr lang="da-DK" dirty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047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problems</a:t>
            </a:r>
          </a:p>
          <a:p>
            <a:endParaRPr lang="en-US" dirty="0"/>
          </a:p>
          <a:p>
            <a:pPr lvl="1"/>
            <a:r>
              <a:rPr lang="en-US" dirty="0"/>
              <a:t>Boundaries between </a:t>
            </a:r>
            <a:r>
              <a:rPr lang="en-US" i="1" dirty="0"/>
              <a:t>people</a:t>
            </a:r>
          </a:p>
          <a:p>
            <a:pPr lvl="1"/>
            <a:endParaRPr lang="en-US" i="1" dirty="0"/>
          </a:p>
          <a:p>
            <a:pPr lvl="2"/>
            <a:r>
              <a:rPr lang="en-US" i="1" dirty="0"/>
              <a:t>Is it the fault of the UI guys, or the DB guys</a:t>
            </a:r>
          </a:p>
          <a:p>
            <a:pPr lvl="2"/>
            <a:endParaRPr lang="en-US" i="1" dirty="0"/>
          </a:p>
          <a:p>
            <a:pPr lvl="1"/>
            <a:r>
              <a:rPr lang="en-US" dirty="0"/>
              <a:t>Boundaries between </a:t>
            </a:r>
            <a:r>
              <a:rPr lang="en-US" i="1" dirty="0"/>
              <a:t>environments</a:t>
            </a:r>
          </a:p>
          <a:p>
            <a:pPr lvl="1"/>
            <a:endParaRPr lang="en-US" i="1" dirty="0"/>
          </a:p>
          <a:p>
            <a:pPr lvl="2"/>
            <a:r>
              <a:rPr lang="en-US" i="1" dirty="0"/>
              <a:t>But it works on my machine ???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Henrik Bærbak Christensen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6B7C22-5512-4483-B905-6A4D40411F97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pic>
        <p:nvPicPr>
          <p:cNvPr id="6" name="Picture 5" descr="http://briceno.mx/wp-content/uploads/2013/10/keep-calm-it-works-on-my-machine.png">
            <a:extLst>
              <a:ext uri="{FF2B5EF4-FFF2-40B4-BE49-F238E27FC236}">
                <a16:creationId xmlns:a16="http://schemas.microsoft.com/office/drawing/2014/main" id="{00E948D4-47B3-4245-B813-F6EFC477D8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09" r="24675"/>
          <a:stretch/>
        </p:blipFill>
        <p:spPr bwMode="auto">
          <a:xfrm>
            <a:off x="6172200" y="723900"/>
            <a:ext cx="2309833" cy="2347392"/>
          </a:xfrm>
          <a:prstGeom prst="rect">
            <a:avLst/>
          </a:prstGeom>
          <a:solidFill>
            <a:srgbClr val="C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5C1A5EA8-0222-48A9-BFF8-80320EC0FD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064" y="3130060"/>
            <a:ext cx="2956736" cy="21971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B12E87-CAC9-4878-9EA1-75E74941EA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5372100"/>
            <a:ext cx="5205412" cy="248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394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3A97E-AFF2-48C8-AC39-090ED2F54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Definition (?)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008338-4F9D-49A5-B84F-D20150383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Key Points</a:t>
            </a:r>
          </a:p>
          <a:p>
            <a:pPr lvl="1"/>
            <a:r>
              <a:rPr lang="da-DK" dirty="0"/>
              <a:t>Quality (of code) is important. ”Suitability” is key quality</a:t>
            </a:r>
          </a:p>
          <a:p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E8F3F-1C0E-421F-B8BC-1194809BD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B529A-99F2-4809-9483-1A29C2E5E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A31EC-E817-4977-AC0B-111E9E98D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C8400BA-953C-4350-A783-0C7C756F3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952500"/>
            <a:ext cx="7120890" cy="1066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EFBE48B-7891-4B32-A498-91EB9304CCEC}"/>
              </a:ext>
            </a:extLst>
          </p:cNvPr>
          <p:cNvSpPr/>
          <p:nvPr/>
        </p:nvSpPr>
        <p:spPr>
          <a:xfrm>
            <a:off x="4407877" y="1924050"/>
            <a:ext cx="3733800" cy="4572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Bass, Weber, Zhu, ”DevOps”, 2015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758052D-AC4C-4C17-8AD5-8605D7C8A6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5625" y="3111431"/>
            <a:ext cx="5133975" cy="221932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BFBA453-60BE-434B-BD53-89C6BB0825ED}"/>
              </a:ext>
            </a:extLst>
          </p:cNvPr>
          <p:cNvSpPr/>
          <p:nvPr/>
        </p:nvSpPr>
        <p:spPr>
          <a:xfrm>
            <a:off x="5715000" y="5220229"/>
            <a:ext cx="2667000" cy="30427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/>
              <a:t>https://agilemanifesto.org/principles.html</a:t>
            </a:r>
          </a:p>
        </p:txBody>
      </p:sp>
    </p:spTree>
    <p:extLst>
      <p:ext uri="{BB962C8B-B14F-4D97-AF65-F5344CB8AC3E}">
        <p14:creationId xmlns:p14="http://schemas.microsoft.com/office/powerpoint/2010/main" val="1575299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3A97E-AFF2-48C8-AC39-090ED2F54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Definition (?)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008338-4F9D-49A5-B84F-D20150383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Key Points</a:t>
            </a:r>
          </a:p>
          <a:p>
            <a:pPr lvl="1"/>
            <a:r>
              <a:rPr lang="da-DK" dirty="0"/>
              <a:t>High quality </a:t>
            </a:r>
            <a:r>
              <a:rPr lang="da-DK" i="1" dirty="0"/>
              <a:t>delivery mechanism</a:t>
            </a:r>
            <a:r>
              <a:rPr lang="da-DK" dirty="0"/>
              <a:t> – tooling to put change in prod.</a:t>
            </a:r>
          </a:p>
          <a:p>
            <a:r>
              <a:rPr lang="da-DK" dirty="0"/>
              <a:t>Practices</a:t>
            </a:r>
          </a:p>
          <a:p>
            <a:pPr lvl="1"/>
            <a:r>
              <a:rPr lang="da-DK" dirty="0"/>
              <a:t>Ops is </a:t>
            </a:r>
            <a:r>
              <a:rPr lang="da-DK" i="1" dirty="0"/>
              <a:t>first-class citizen</a:t>
            </a:r>
          </a:p>
          <a:p>
            <a:pPr lvl="2"/>
            <a:r>
              <a:rPr lang="da-DK" dirty="0"/>
              <a:t>Logging and monitoring coded as part of Dev</a:t>
            </a:r>
          </a:p>
          <a:p>
            <a:pPr lvl="1"/>
            <a:r>
              <a:rPr lang="da-DK" dirty="0"/>
              <a:t>Dev also involved in incident handling</a:t>
            </a:r>
          </a:p>
          <a:p>
            <a:pPr lvl="2"/>
            <a:r>
              <a:rPr lang="da-DK" dirty="0"/>
              <a:t>Dev is usually responsible for initial deployment &amp; monitoring</a:t>
            </a:r>
          </a:p>
          <a:p>
            <a:pPr lvl="1"/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E8F3F-1C0E-421F-B8BC-1194809BD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B529A-99F2-4809-9483-1A29C2E5E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A31EC-E817-4977-AC0B-111E9E98D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C8400BA-953C-4350-A783-0C7C756F3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952500"/>
            <a:ext cx="7120890" cy="1066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41110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3A97E-AFF2-48C8-AC39-090ED2F54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Definition (?)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008338-4F9D-49A5-B84F-D20150383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Practices</a:t>
            </a:r>
          </a:p>
          <a:p>
            <a:pPr lvl="1"/>
            <a:r>
              <a:rPr lang="da-DK" dirty="0"/>
              <a:t>Enforce deployment process</a:t>
            </a:r>
          </a:p>
          <a:p>
            <a:pPr lvl="2"/>
            <a:r>
              <a:rPr lang="da-DK" dirty="0"/>
              <a:t>No ad-hoc stuff here… Automation is the name of the game.</a:t>
            </a:r>
          </a:p>
          <a:p>
            <a:pPr lvl="1"/>
            <a:r>
              <a:rPr lang="en-US" dirty="0"/>
              <a:t>Continuous delivery</a:t>
            </a:r>
          </a:p>
          <a:p>
            <a:pPr lvl="1"/>
            <a:r>
              <a:rPr lang="da-DK" dirty="0"/>
              <a:t>Infrastructure-as-code</a:t>
            </a:r>
          </a:p>
          <a:p>
            <a:pPr lvl="1"/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E8F3F-1C0E-421F-B8BC-1194809BD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B529A-99F2-4809-9483-1A29C2E5E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A31EC-E817-4977-AC0B-111E9E98D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C8400BA-953C-4350-A783-0C7C756F3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952500"/>
            <a:ext cx="7120890" cy="1066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CAD9A6-64A3-4945-A905-190929F828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4182005"/>
            <a:ext cx="5724525" cy="14192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66945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41582-3E2C-4FA4-8AD6-144DBF1A7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Other Defs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EC643-F74E-477A-916F-7095BCCAB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Wikipedia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2A41A-A1B7-421B-9D34-4E874F907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08737-F2B2-4B53-B1EA-9DA0CCB62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CD5ED-471C-4830-AD98-4AA7BF708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4DF47C-ED28-4F25-AF72-5B10CAEB29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9350" y="1028700"/>
            <a:ext cx="5200650" cy="6953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1DB2D93-E126-4E6F-93D6-1B19B2670E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1970880"/>
            <a:ext cx="4419600" cy="33016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310E35D-CF25-43FF-BB75-14F695F8EC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862" y="2240756"/>
            <a:ext cx="1285875" cy="12001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26FA16A-8E12-4702-9A0A-6AE31E77BB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5500" y="3111500"/>
            <a:ext cx="3711300" cy="1004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6C175B-0868-4378-86FA-5956A4C08F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4659" y="4175739"/>
            <a:ext cx="2181225" cy="37500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25827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DevOps Helps 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… ensuring that…</a:t>
            </a:r>
          </a:p>
          <a:p>
            <a:endParaRPr lang="en-US" dirty="0"/>
          </a:p>
          <a:p>
            <a:pPr lvl="1"/>
            <a:r>
              <a:rPr lang="en-US" dirty="0"/>
              <a:t>Boundaries between </a:t>
            </a:r>
            <a:r>
              <a:rPr lang="en-US" i="1" dirty="0"/>
              <a:t>people</a:t>
            </a:r>
          </a:p>
          <a:p>
            <a:pPr lvl="1"/>
            <a:endParaRPr lang="en-US" i="1" dirty="0"/>
          </a:p>
          <a:p>
            <a:pPr lvl="2"/>
            <a:r>
              <a:rPr lang="en-US" i="1" dirty="0"/>
              <a:t>Is it the fault of the UI guys, or the DB guys?</a:t>
            </a:r>
          </a:p>
          <a:p>
            <a:pPr lvl="2"/>
            <a:endParaRPr lang="en-US" i="1" dirty="0"/>
          </a:p>
          <a:p>
            <a:pPr lvl="1"/>
            <a:r>
              <a:rPr lang="en-US" dirty="0"/>
              <a:t>Boundaries between </a:t>
            </a:r>
            <a:r>
              <a:rPr lang="en-US" i="1" dirty="0"/>
              <a:t>environments</a:t>
            </a:r>
          </a:p>
          <a:p>
            <a:pPr lvl="1"/>
            <a:endParaRPr lang="en-US" i="1" dirty="0"/>
          </a:p>
          <a:p>
            <a:pPr lvl="2"/>
            <a:r>
              <a:rPr lang="en-US" i="1" dirty="0"/>
              <a:t>But it works on my machine?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Henrik Bærbak Christensen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6B7C22-5512-4483-B905-6A4D40411F97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2E51DD-B961-485B-8F00-CB7CDA0D5A2D}"/>
              </a:ext>
            </a:extLst>
          </p:cNvPr>
          <p:cNvSpPr/>
          <p:nvPr/>
        </p:nvSpPr>
        <p:spPr>
          <a:xfrm>
            <a:off x="6286500" y="1951522"/>
            <a:ext cx="2133600" cy="914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The same people:</a:t>
            </a:r>
          </a:p>
          <a:p>
            <a:pPr algn="ctr"/>
            <a:r>
              <a:rPr lang="da-DK" dirty="0"/>
              <a:t>small </a:t>
            </a:r>
            <a:r>
              <a:rPr lang="da-DK" b="1" dirty="0"/>
              <a:t>DevOps</a:t>
            </a:r>
            <a:r>
              <a:rPr lang="da-DK" dirty="0"/>
              <a:t> teams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ED569A-2077-441F-8E18-90A9E6CB92B3}"/>
              </a:ext>
            </a:extLst>
          </p:cNvPr>
          <p:cNvSpPr/>
          <p:nvPr/>
        </p:nvSpPr>
        <p:spPr>
          <a:xfrm>
            <a:off x="6248400" y="3390900"/>
            <a:ext cx="2209800" cy="10668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The ‘same’ environment:</a:t>
            </a:r>
          </a:p>
          <a:p>
            <a:pPr algn="ctr"/>
            <a:r>
              <a:rPr lang="da-DK" dirty="0"/>
              <a:t>small </a:t>
            </a:r>
            <a:r>
              <a:rPr lang="da-DK" b="1" dirty="0"/>
              <a:t>containers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404A56-A2DD-4AFE-A993-54F0244EEB2F}"/>
              </a:ext>
            </a:extLst>
          </p:cNvPr>
          <p:cNvSpPr/>
          <p:nvPr/>
        </p:nvSpPr>
        <p:spPr>
          <a:xfrm>
            <a:off x="2286000" y="4610100"/>
            <a:ext cx="4000500" cy="660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Microservices: About getting the </a:t>
            </a:r>
            <a:r>
              <a:rPr lang="da-DK" i="1" dirty="0"/>
              <a:t>right</a:t>
            </a:r>
            <a:r>
              <a:rPr lang="da-DK" dirty="0"/>
              <a:t> containers...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3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372</Words>
  <Application>Microsoft Office PowerPoint</Application>
  <PresentationFormat>On-screen Show (16:10)</PresentationFormat>
  <Paragraphs>113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Courier New</vt:lpstr>
      <vt:lpstr>Office Theme</vt:lpstr>
      <vt:lpstr>Microservices and DevOps</vt:lpstr>
      <vt:lpstr>Expert People</vt:lpstr>
      <vt:lpstr>Moving Code</vt:lpstr>
      <vt:lpstr>So</vt:lpstr>
      <vt:lpstr>Definition (?)</vt:lpstr>
      <vt:lpstr>Definition (?)</vt:lpstr>
      <vt:lpstr>Definition (?)</vt:lpstr>
      <vt:lpstr>Other Defs</vt:lpstr>
      <vt:lpstr>DevOps Helps to</vt:lpstr>
      <vt:lpstr>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82</cp:revision>
  <dcterms:created xsi:type="dcterms:W3CDTF">2006-08-16T00:00:00Z</dcterms:created>
  <dcterms:modified xsi:type="dcterms:W3CDTF">2020-03-12T08:58:23Z</dcterms:modified>
</cp:coreProperties>
</file>